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Lato"/>
      <p:regular r:id="rId27"/>
      <p:bold r:id="rId28"/>
      <p:italic r:id="rId29"/>
      <p:boldItalic r:id="rId30"/>
    </p:embeddedFont>
    <p:embeddedFont>
      <p:font typeface="Lato Black"/>
      <p:bold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La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Black-bold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4.xml"/><Relationship Id="rId33" Type="http://schemas.openxmlformats.org/officeDocument/2006/relationships/font" Target="fonts/Oswald-regular.fntdata"/><Relationship Id="rId10" Type="http://schemas.openxmlformats.org/officeDocument/2006/relationships/slide" Target="slides/slide3.xml"/><Relationship Id="rId32" Type="http://schemas.openxmlformats.org/officeDocument/2006/relationships/font" Target="fonts/LatoBlack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Oswald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c0ad11db4_2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9c0ad11db4_2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Discover Social Media TestDrive! A fun online youth development program to teach digital citizenship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a976f47a2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9a976f47a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n" sz="1200"/>
              <a:t>Cannot talk to anyone else, cannot upload their own pictures, no information is saved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a976f48e1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9a976f48e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rPr lang="en" sz="1200">
                <a:solidFill>
                  <a:schemeClr val="dk1"/>
                </a:solidFill>
              </a:rPr>
              <a:t>Yoon final slide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rPr lang="en" sz="1200">
                <a:solidFill>
                  <a:schemeClr val="dk1"/>
                </a:solidFill>
              </a:rPr>
              <a:t>and the features that will help them be safe and responsible online (e.g. privacy settings, reporting function, etc.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rPr lang="en" sz="1200">
                <a:solidFill>
                  <a:schemeClr val="dk1"/>
                </a:solidFill>
              </a:rPr>
              <a:t>(e.g. reporting hateful comments, identifying fake news, reflecting on their emotions, etc.)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5" name="Google Shape;345;g9a976f48e1_6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"/>
              <a:buFont typeface="Arial"/>
              <a:buNone/>
            </a:pPr>
            <a:fld id="{00000000-1234-1234-1234-123412341234}" type="slidenum">
              <a:rPr b="0" i="0" lang="en" sz="525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525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a976f48e1_1_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Ellen starts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9910"/>
              </a:buClr>
              <a:buSzPts val="1920"/>
              <a:buFont typeface="Lato"/>
              <a:buNone/>
            </a:pPr>
            <a:r>
              <a:rPr lang="en" sz="1200">
                <a:solidFill>
                  <a:srgbClr val="535353"/>
                </a:solidFill>
              </a:rPr>
              <a:t>Tutorial: </a:t>
            </a:r>
            <a:r>
              <a:rPr lang="en" sz="1200">
                <a:solidFill>
                  <a:srgbClr val="535353"/>
                </a:solidFill>
              </a:rPr>
              <a:t>Students are introduced to the objectives of the module as well a the relevant digital citizenship terms and definitions.</a:t>
            </a:r>
            <a:endParaRPr sz="1200"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9910"/>
              </a:buClr>
              <a:buSzPts val="1920"/>
              <a:buFont typeface="Lato"/>
              <a:buNone/>
            </a:pPr>
            <a:r>
              <a:t/>
            </a:r>
            <a:endParaRPr sz="1200"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9910"/>
              </a:buClr>
              <a:buSzPts val="1920"/>
              <a:buFont typeface="Lato"/>
              <a:buNone/>
            </a:pPr>
            <a:r>
              <a:rPr lang="en" sz="1200">
                <a:solidFill>
                  <a:srgbClr val="535353"/>
                </a:solidFill>
              </a:rPr>
              <a:t>Guided activity: Students are introduced to the TestDrive timeline. Visual aids scaffold students understanding of appropriate behaviors and actions.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9910"/>
              </a:buClr>
              <a:buSzPts val="1920"/>
              <a:buFont typeface="Lato"/>
              <a:buNone/>
            </a:pPr>
            <a:r>
              <a:t/>
            </a:r>
            <a:endParaRPr sz="1200"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9910"/>
              </a:buClr>
              <a:buSzPts val="1920"/>
              <a:buFont typeface="Lato"/>
              <a:buNone/>
            </a:pPr>
            <a:r>
              <a:rPr lang="en" sz="1200">
                <a:solidFill>
                  <a:srgbClr val="535353"/>
                </a:solidFill>
              </a:rPr>
              <a:t>Free-play: Students practice prosocial behaviors in a setting with no aids. They are free to navigate through the timeline however they want.</a:t>
            </a:r>
            <a:endParaRPr sz="1200"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9910"/>
              </a:buClr>
              <a:buSzPts val="1920"/>
              <a:buFont typeface="Lato"/>
              <a:buNone/>
            </a:pPr>
            <a:r>
              <a:t/>
            </a:r>
            <a:endParaRPr sz="1200"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9910"/>
              </a:buClr>
              <a:buSzPts val="1920"/>
              <a:buFont typeface="Lato"/>
              <a:buNone/>
            </a:pPr>
            <a:r>
              <a:rPr lang="en" sz="1200">
                <a:solidFill>
                  <a:srgbClr val="535353"/>
                </a:solidFill>
              </a:rPr>
              <a:t>Reflection: Students are asked to reflect on their engagement with the timeline in the free-play section and whether they applied the skills they learned throughout the module.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9910"/>
              </a:buClr>
              <a:buSzPts val="1920"/>
              <a:buFont typeface="Lato"/>
              <a:buNone/>
            </a:pPr>
            <a:r>
              <a:t/>
            </a:r>
            <a:endParaRPr sz="1200"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9910"/>
              </a:buClr>
              <a:buSzPts val="1920"/>
              <a:buFont typeface="Lato"/>
              <a:buNone/>
            </a:pPr>
            <a:r>
              <a:t/>
            </a:r>
            <a:endParaRPr sz="1200"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9910"/>
              </a:buClr>
              <a:buSzPts val="1920"/>
              <a:buFont typeface="Lato"/>
              <a:buNone/>
            </a:pPr>
            <a:r>
              <a:t/>
            </a:r>
            <a:endParaRPr sz="1200">
              <a:solidFill>
                <a:srgbClr val="53535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52" name="Google Shape;352;g9a976f48e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c0ad11db4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c0ad11db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Ellen starts screen 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Ellen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Recommend: music option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b9149826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b914982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Mandy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ec26f611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ec26f611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Mandy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d23b95751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9d23b9575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ec26f611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ec26f611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up = extended free play -- actually looking for behaviors in a social media simulation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Incentives will be provided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c0ad11db4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c0ad11db4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025bf54f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025bf54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c0ad11db4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9c0ad11db4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c0ad11db4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9c0ad11db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g9c0ad11db4_0_13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Lato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c0ad11db4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9c0ad11db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rPr lang="en" sz="1200">
                <a:solidFill>
                  <a:schemeClr val="dk1"/>
                </a:solidFill>
              </a:rPr>
              <a:t>About an even distribution between the options</a:t>
            </a:r>
            <a:endParaRPr i="0" sz="1200" u="none" cap="none" strike="noStrike">
              <a:solidFill>
                <a:schemeClr val="dk1"/>
              </a:solidFill>
            </a:endParaRPr>
          </a:p>
        </p:txBody>
      </p:sp>
      <p:sp>
        <p:nvSpPr>
          <p:cNvPr id="279" name="Google Shape;279;g9c0ad11db4_0_2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"/>
              <a:buFont typeface="Arial"/>
              <a:buNone/>
            </a:pPr>
            <a:fld id="{00000000-1234-1234-1234-123412341234}" type="slidenum">
              <a:rPr b="0" i="0" lang="en" sz="525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525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c0ad11db4_0_3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rPr lang="en" sz="1200"/>
              <a:t>Teens’ social media use comes with opportunities and risks...</a:t>
            </a:r>
            <a:endParaRPr sz="1200"/>
          </a:p>
        </p:txBody>
      </p:sp>
      <p:sp>
        <p:nvSpPr>
          <p:cNvPr id="287" name="Google Shape;287;g9c0ad11db4_0_3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a976f462c_2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9a976f462c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a976f48e1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9a976f48e1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rPr lang="en" sz="1200">
                <a:solidFill>
                  <a:schemeClr val="dk1"/>
                </a:solidFill>
              </a:rPr>
              <a:t>TestDrive is a social media simulation that allows students to learn and to practice being digital citizens without having to create a real social media account!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rPr lang="en" sz="1200">
                <a:solidFill>
                  <a:schemeClr val="dk1"/>
                </a:solidFill>
              </a:rPr>
              <a:t>The tool consists of 12 modules. Each module focuses on a specific digital citizenship topic and a set of related concepts.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rPr lang="en" sz="1200">
                <a:solidFill>
                  <a:schemeClr val="dk1"/>
                </a:solidFill>
              </a:rPr>
              <a:t>The modules take 20 - 25 minutes to complete. Students can work on them on their own and at their own pace or as part of a synchronous class activity.</a:t>
            </a:r>
            <a:endParaRPr i="0" sz="1200" u="none" cap="none" strike="noStrike">
              <a:solidFill>
                <a:schemeClr val="dk1"/>
              </a:solidFill>
            </a:endParaRPr>
          </a:p>
        </p:txBody>
      </p:sp>
      <p:sp>
        <p:nvSpPr>
          <p:cNvPr id="308" name="Google Shape;308;g9a976f48e1_1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"/>
              <a:buFont typeface="Arial"/>
              <a:buNone/>
            </a:pPr>
            <a:fld id="{00000000-1234-1234-1234-123412341234}" type="slidenum">
              <a:rPr b="0" i="0" lang="en" sz="525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525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b9149826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b9149826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good way for young people to practice social media skills without signing up for social media sites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a976f47a2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9a976f47a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rPr lang="en" sz="1200">
                <a:solidFill>
                  <a:schemeClr val="dk1"/>
                </a:solidFill>
              </a:rPr>
              <a:t>Experiential learning - Simulation provides a safe yet realistic social media environment for authentic experiences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</a:pPr>
            <a:r>
              <a:rPr lang="en" sz="1200">
                <a:solidFill>
                  <a:schemeClr val="dk1"/>
                </a:solidFill>
              </a:rPr>
              <a:t>Free to explore realistic social media simulation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24" name="Google Shape;324;g9a976f47a2_1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"/>
              <a:buFont typeface="Arial"/>
              <a:buNone/>
            </a:pPr>
            <a:fld id="{00000000-1234-1234-1234-123412341234}" type="slidenum">
              <a:rPr b="0" i="0" lang="en" sz="525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525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Main Image">
  <p:cSld name="Cover Main Imag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34624" y="100361"/>
            <a:ext cx="1246473" cy="2843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SE + Cornell SML">
  <p:cSld name="sample slide - plai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/>
          <p:nvPr/>
        </p:nvSpPr>
        <p:spPr>
          <a:xfrm>
            <a:off x="0" y="-3631"/>
            <a:ext cx="9144000" cy="465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1">
  <p:cSld name="Standard Slide 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8"/>
          <p:cNvSpPr txBox="1"/>
          <p:nvPr>
            <p:ph idx="1" type="body"/>
          </p:nvPr>
        </p:nvSpPr>
        <p:spPr>
          <a:xfrm>
            <a:off x="2902700" y="1122363"/>
            <a:ext cx="5718786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2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2902700" y="1122363"/>
            <a:ext cx="5718786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2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">
  <p:cSld name="Green Text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0"/>
          <p:cNvSpPr txBox="1"/>
          <p:nvPr>
            <p:ph idx="1" type="body"/>
          </p:nvPr>
        </p:nvSpPr>
        <p:spPr>
          <a:xfrm>
            <a:off x="506940" y="510639"/>
            <a:ext cx="8043293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6627906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-8890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  <p:sp>
        <p:nvSpPr>
          <p:cNvPr id="79" name="Google Shape;79;p21"/>
          <p:cNvSpPr txBox="1"/>
          <p:nvPr/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Click to edit Master title style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2902700" y="1122363"/>
            <a:ext cx="2678704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2" type="body"/>
          </p:nvPr>
        </p:nvSpPr>
        <p:spPr>
          <a:xfrm>
            <a:off x="5896723" y="1122363"/>
            <a:ext cx="2678704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3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4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>
            <a:off x="0" y="-26504"/>
            <a:ext cx="9144000" cy="46798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22"/>
          <p:cNvPicPr preferRelativeResize="0"/>
          <p:nvPr/>
        </p:nvPicPr>
        <p:blipFill rotWithShape="1">
          <a:blip r:embed="rId2">
            <a:alphaModFix amt="90000"/>
          </a:blip>
          <a:srcRect b="48782" l="0" r="7873" t="19799"/>
          <a:stretch/>
        </p:blipFill>
        <p:spPr>
          <a:xfrm>
            <a:off x="1" y="-26504"/>
            <a:ext cx="9144000" cy="467801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"/>
          <p:cNvSpPr/>
          <p:nvPr/>
        </p:nvSpPr>
        <p:spPr>
          <a:xfrm>
            <a:off x="0" y="4643206"/>
            <a:ext cx="914400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5552903" y="2701549"/>
            <a:ext cx="3591097" cy="617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3200"/>
              <a:buFont typeface="Lato"/>
              <a:buNone/>
              <a:defRPr b="0" i="0" sz="3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2"/>
          <p:cNvSpPr txBox="1"/>
          <p:nvPr>
            <p:ph idx="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 1">
  <p:cSld name="4_Title Slide 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/>
          <p:nvPr/>
        </p:nvSpPr>
        <p:spPr>
          <a:xfrm>
            <a:off x="0" y="0"/>
            <a:ext cx="9144000" cy="46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23"/>
          <p:cNvPicPr preferRelativeResize="0"/>
          <p:nvPr/>
        </p:nvPicPr>
        <p:blipFill rotWithShape="1">
          <a:blip r:embed="rId2">
            <a:alphaModFix amt="76000"/>
          </a:blip>
          <a:srcRect b="11677" l="12488" r="3300" t="24050"/>
          <a:stretch/>
        </p:blipFill>
        <p:spPr>
          <a:xfrm>
            <a:off x="2450" y="25"/>
            <a:ext cx="9144000" cy="46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3"/>
          <p:cNvSpPr/>
          <p:nvPr/>
        </p:nvSpPr>
        <p:spPr>
          <a:xfrm>
            <a:off x="0" y="4643206"/>
            <a:ext cx="914400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/>
          <p:nvPr>
            <p:ph type="title"/>
          </p:nvPr>
        </p:nvSpPr>
        <p:spPr>
          <a:xfrm>
            <a:off x="5552903" y="2701549"/>
            <a:ext cx="3591097" cy="617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3200"/>
              <a:buFont typeface="Lato"/>
              <a:buNone/>
              <a:defRPr b="0" i="0" sz="3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3"/>
          <p:cNvSpPr txBox="1"/>
          <p:nvPr>
            <p:ph idx="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 1">
  <p:cSld name="Green Text Slide 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506941" y="510639"/>
            <a:ext cx="8043292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02" name="Google Shape;1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975" y="3989625"/>
            <a:ext cx="3372800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 2 Column">
  <p:cSld name="Green Text Slide 2 Colum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/>
        </p:nvSpPr>
        <p:spPr>
          <a:xfrm>
            <a:off x="0" y="-3631"/>
            <a:ext cx="9144000" cy="465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1215" y="565904"/>
            <a:ext cx="6142198" cy="36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552126" y="1478475"/>
            <a:ext cx="3189874" cy="9670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Lato"/>
              <a:buNone/>
              <a:defRPr b="1" i="0" sz="2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8" name="Google Shape;108;p25"/>
          <p:cNvSpPr/>
          <p:nvPr/>
        </p:nvSpPr>
        <p:spPr>
          <a:xfrm>
            <a:off x="5164671" y="2498671"/>
            <a:ext cx="3979200" cy="23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5"/>
          <p:cNvSpPr txBox="1"/>
          <p:nvPr>
            <p:ph idx="2" type="body"/>
          </p:nvPr>
        </p:nvSpPr>
        <p:spPr>
          <a:xfrm>
            <a:off x="550001" y="2747799"/>
            <a:ext cx="3191999" cy="837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110" name="Google Shape;110;p25"/>
          <p:cNvCxnSpPr/>
          <p:nvPr/>
        </p:nvCxnSpPr>
        <p:spPr>
          <a:xfrm>
            <a:off x="609600" y="122092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5"/>
          <p:cNvCxnSpPr/>
          <p:nvPr/>
        </p:nvCxnSpPr>
        <p:spPr>
          <a:xfrm>
            <a:off x="609600" y="377017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25"/>
          <p:cNvPicPr preferRelativeResize="0"/>
          <p:nvPr/>
        </p:nvPicPr>
        <p:blipFill rotWithShape="1">
          <a:blip r:embed="rId3">
            <a:alphaModFix/>
          </a:blip>
          <a:srcRect b="79494" l="3436" r="3435" t="0"/>
          <a:stretch/>
        </p:blipFill>
        <p:spPr>
          <a:xfrm>
            <a:off x="4504000" y="847250"/>
            <a:ext cx="4640224" cy="2922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5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25"/>
          <p:cNvSpPr txBox="1"/>
          <p:nvPr>
            <p:ph idx="3" type="body"/>
          </p:nvPr>
        </p:nvSpPr>
        <p:spPr>
          <a:xfrm>
            <a:off x="550001" y="2436219"/>
            <a:ext cx="3191999" cy="311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with Image">
  <p:cSld name="Standard Slide with Im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>
            <p:ph idx="2" type="dgm"/>
          </p:nvPr>
        </p:nvSpPr>
        <p:spPr>
          <a:xfrm>
            <a:off x="-1" y="0"/>
            <a:ext cx="9440883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6200" lvl="1" marL="62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63500" lvl="2" marL="927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88900" lvl="3" marL="1295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88900" lvl="4" marL="163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5400" lvl="5" marL="1917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5400" lvl="6" marL="2260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5400" lvl="7" marL="2603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5400" lvl="8" marL="2946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Divider Slide 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/>
          <p:nvPr/>
        </p:nvSpPr>
        <p:spPr>
          <a:xfrm>
            <a:off x="0" y="-3632"/>
            <a:ext cx="9144000" cy="5147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551322" y="713072"/>
            <a:ext cx="3576155" cy="1799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6F3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545828" y="2501377"/>
            <a:ext cx="3581650" cy="16783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2">
            <a:alphaModFix/>
          </a:blip>
          <a:srcRect b="0" l="17124" r="26470" t="0"/>
          <a:stretch/>
        </p:blipFill>
        <p:spPr>
          <a:xfrm>
            <a:off x="4792225" y="0"/>
            <a:ext cx="43517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96" y="4400550"/>
            <a:ext cx="2877633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Divider Slide 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/>
          <p:nvPr/>
        </p:nvSpPr>
        <p:spPr>
          <a:xfrm>
            <a:off x="0" y="-3632"/>
            <a:ext cx="9144000" cy="5147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 txBox="1"/>
          <p:nvPr>
            <p:ph type="title"/>
          </p:nvPr>
        </p:nvSpPr>
        <p:spPr>
          <a:xfrm>
            <a:off x="551322" y="713072"/>
            <a:ext cx="3576155" cy="1799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6F3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545828" y="2501377"/>
            <a:ext cx="3581650" cy="16783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0" name="Google Shape;13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2596" y="4400550"/>
            <a:ext cx="2877633" cy="2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 rotWithShape="1">
          <a:blip r:embed="rId3">
            <a:alphaModFix/>
          </a:blip>
          <a:srcRect b="0" l="26504" r="17090" t="0"/>
          <a:stretch/>
        </p:blipFill>
        <p:spPr>
          <a:xfrm>
            <a:off x="4791037" y="0"/>
            <a:ext cx="43517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ample slide - plain">
  <p:cSld name="1_sample slide - plai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534863" y="1852552"/>
            <a:ext cx="1924050" cy="15675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2825750" y="819149"/>
            <a:ext cx="5970353" cy="3559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528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528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5279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9"/>
          <p:cNvSpPr txBox="1"/>
          <p:nvPr>
            <p:ph idx="3" type="body"/>
          </p:nvPr>
        </p:nvSpPr>
        <p:spPr>
          <a:xfrm>
            <a:off x="522988" y="973776"/>
            <a:ext cx="1924050" cy="83127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7B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506941" y="510639"/>
            <a:ext cx="8043292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Main Image">
  <p:cSld name="Cover Main Imag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/>
          <p:nvPr/>
        </p:nvSpPr>
        <p:spPr>
          <a:xfrm>
            <a:off x="334624" y="100361"/>
            <a:ext cx="1246473" cy="2843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32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ple slide - plain">
  <p:cSld name="sample slide - plai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275" y="4742201"/>
            <a:ext cx="845578" cy="40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320" y="4709160"/>
            <a:ext cx="817908" cy="4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/>
          <p:nvPr/>
        </p:nvSpPr>
        <p:spPr>
          <a:xfrm>
            <a:off x="0" y="-3631"/>
            <a:ext cx="9144000" cy="465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5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1">
  <p:cSld name="Standard Slide 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 txBox="1"/>
          <p:nvPr>
            <p:ph type="title"/>
          </p:nvPr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0" name="Google Shape;160;p36"/>
          <p:cNvSpPr txBox="1"/>
          <p:nvPr>
            <p:ph idx="1" type="body"/>
          </p:nvPr>
        </p:nvSpPr>
        <p:spPr>
          <a:xfrm>
            <a:off x="2902700" y="1122363"/>
            <a:ext cx="5718786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1" name="Google Shape;161;p36"/>
          <p:cNvSpPr txBox="1"/>
          <p:nvPr>
            <p:ph idx="2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2" name="Google Shape;162;p36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2902700" y="1122363"/>
            <a:ext cx="5718786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6" name="Google Shape;166;p37"/>
          <p:cNvSpPr txBox="1"/>
          <p:nvPr>
            <p:ph idx="2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7" name="Google Shape;167;p37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">
  <p:cSld name="Green Text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506940" y="510639"/>
            <a:ext cx="8043293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B3A3C"/>
              </a:buClr>
              <a:buSzPts val="2200"/>
              <a:buFont typeface="Lato"/>
              <a:buChar char="•"/>
              <a:defRPr b="0" i="0" sz="22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2" name="Google Shape;172;p38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/>
          <p:nvPr>
            <p:ph idx="12" type="sldNum"/>
          </p:nvPr>
        </p:nvSpPr>
        <p:spPr>
          <a:xfrm>
            <a:off x="6627906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-8890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  <p:sp>
        <p:nvSpPr>
          <p:cNvPr id="175" name="Google Shape;175;p39"/>
          <p:cNvSpPr txBox="1"/>
          <p:nvPr/>
        </p:nvSpPr>
        <p:spPr>
          <a:xfrm>
            <a:off x="546067" y="1121675"/>
            <a:ext cx="1909300" cy="1076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Click to edit Master title style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39"/>
          <p:cNvSpPr txBox="1"/>
          <p:nvPr>
            <p:ph idx="1" type="body"/>
          </p:nvPr>
        </p:nvSpPr>
        <p:spPr>
          <a:xfrm>
            <a:off x="2902700" y="1122363"/>
            <a:ext cx="2678704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39"/>
          <p:cNvSpPr txBox="1"/>
          <p:nvPr>
            <p:ph idx="2" type="body"/>
          </p:nvPr>
        </p:nvSpPr>
        <p:spPr>
          <a:xfrm>
            <a:off x="5896723" y="1122363"/>
            <a:ext cx="2678704" cy="301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39"/>
          <p:cNvSpPr txBox="1"/>
          <p:nvPr>
            <p:ph idx="3" type="body"/>
          </p:nvPr>
        </p:nvSpPr>
        <p:spPr>
          <a:xfrm>
            <a:off x="546067" y="2474172"/>
            <a:ext cx="1909300" cy="16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39"/>
          <p:cNvSpPr txBox="1"/>
          <p:nvPr>
            <p:ph idx="4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/>
          <p:nvPr/>
        </p:nvSpPr>
        <p:spPr>
          <a:xfrm>
            <a:off x="0" y="-26504"/>
            <a:ext cx="9144000" cy="46798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0"/>
          <p:cNvPicPr preferRelativeResize="0"/>
          <p:nvPr/>
        </p:nvPicPr>
        <p:blipFill rotWithShape="1">
          <a:blip r:embed="rId2">
            <a:alphaModFix amt="90000"/>
          </a:blip>
          <a:srcRect b="48782" l="0" r="7873" t="19799"/>
          <a:stretch/>
        </p:blipFill>
        <p:spPr>
          <a:xfrm>
            <a:off x="1" y="-26504"/>
            <a:ext cx="9144000" cy="467801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0"/>
          <p:cNvSpPr/>
          <p:nvPr/>
        </p:nvSpPr>
        <p:spPr>
          <a:xfrm>
            <a:off x="0" y="4643206"/>
            <a:ext cx="914400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5552903" y="2701549"/>
            <a:ext cx="3591097" cy="617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3200"/>
              <a:buFont typeface="Lato"/>
              <a:buNone/>
              <a:defRPr b="0" i="0" sz="3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85" name="Google Shape;18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40"/>
          <p:cNvSpPr txBox="1"/>
          <p:nvPr>
            <p:ph idx="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 1">
  <p:cSld name="4_Title Slide 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/>
          <p:nvPr/>
        </p:nvSpPr>
        <p:spPr>
          <a:xfrm>
            <a:off x="0" y="0"/>
            <a:ext cx="9144000" cy="46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41"/>
          <p:cNvPicPr preferRelativeResize="0"/>
          <p:nvPr/>
        </p:nvPicPr>
        <p:blipFill rotWithShape="1">
          <a:blip r:embed="rId2">
            <a:alphaModFix amt="76000"/>
          </a:blip>
          <a:srcRect b="11677" l="12488" r="3300" t="24050"/>
          <a:stretch/>
        </p:blipFill>
        <p:spPr>
          <a:xfrm>
            <a:off x="2450" y="25"/>
            <a:ext cx="9144000" cy="46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1"/>
          <p:cNvSpPr/>
          <p:nvPr/>
        </p:nvSpPr>
        <p:spPr>
          <a:xfrm>
            <a:off x="0" y="4643206"/>
            <a:ext cx="914400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552903" y="2701549"/>
            <a:ext cx="3591097" cy="617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3200"/>
              <a:buFont typeface="Lato"/>
              <a:buNone/>
              <a:defRPr b="0" i="0" sz="3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92" name="Google Shape;19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50" lIns="34250" spcFirstLastPara="1" rIns="34250" wrap="square" tIns="34250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41"/>
          <p:cNvSpPr txBox="1"/>
          <p:nvPr>
            <p:ph idx="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 1">
  <p:cSld name="Green Text Slide 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506941" y="510639"/>
            <a:ext cx="8043292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98" name="Google Shape;1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975" y="3989625"/>
            <a:ext cx="3372800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2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ext Slide 2 Column">
  <p:cSld name="Green Text Slide 2 Colum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/>
          <p:nvPr/>
        </p:nvSpPr>
        <p:spPr>
          <a:xfrm>
            <a:off x="0" y="-3631"/>
            <a:ext cx="9144000" cy="465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1215" y="565904"/>
            <a:ext cx="6142198" cy="36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552126" y="1478475"/>
            <a:ext cx="3189874" cy="9670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Lato"/>
              <a:buNone/>
              <a:defRPr b="1" i="0" sz="2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" name="Google Shape;204;p43"/>
          <p:cNvSpPr/>
          <p:nvPr/>
        </p:nvSpPr>
        <p:spPr>
          <a:xfrm>
            <a:off x="5164671" y="2498671"/>
            <a:ext cx="3979200" cy="23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A3C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B3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3"/>
          <p:cNvSpPr txBox="1"/>
          <p:nvPr>
            <p:ph idx="2" type="body"/>
          </p:nvPr>
        </p:nvSpPr>
        <p:spPr>
          <a:xfrm>
            <a:off x="550001" y="2747799"/>
            <a:ext cx="3191999" cy="837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206" name="Google Shape;206;p43"/>
          <p:cNvCxnSpPr/>
          <p:nvPr/>
        </p:nvCxnSpPr>
        <p:spPr>
          <a:xfrm>
            <a:off x="609600" y="122092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43"/>
          <p:cNvCxnSpPr/>
          <p:nvPr/>
        </p:nvCxnSpPr>
        <p:spPr>
          <a:xfrm>
            <a:off x="609600" y="377017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8" name="Google Shape;208;p43"/>
          <p:cNvPicPr preferRelativeResize="0"/>
          <p:nvPr/>
        </p:nvPicPr>
        <p:blipFill rotWithShape="1">
          <a:blip r:embed="rId3">
            <a:alphaModFix/>
          </a:blip>
          <a:srcRect b="79494" l="3436" r="3435" t="0"/>
          <a:stretch/>
        </p:blipFill>
        <p:spPr>
          <a:xfrm>
            <a:off x="4504000" y="847250"/>
            <a:ext cx="4640224" cy="2922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43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43"/>
          <p:cNvSpPr txBox="1"/>
          <p:nvPr>
            <p:ph idx="3" type="body"/>
          </p:nvPr>
        </p:nvSpPr>
        <p:spPr>
          <a:xfrm>
            <a:off x="550001" y="2436219"/>
            <a:ext cx="3191999" cy="311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with Image">
  <p:cSld name="Standard Slide with Imag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/>
          <p:nvPr>
            <p:ph idx="2" type="dgm"/>
          </p:nvPr>
        </p:nvSpPr>
        <p:spPr>
          <a:xfrm>
            <a:off x="-1" y="0"/>
            <a:ext cx="9440883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6200" lvl="1" marL="62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63500" lvl="2" marL="927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88900" lvl="3" marL="1295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88900" lvl="4" marL="163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5400" lvl="5" marL="1917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5400" lvl="6" marL="2260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5400" lvl="7" marL="2603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5400" lvl="8" marL="2946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4" name="Google Shape;214;p44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Divider Slide 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/>
          <p:nvPr/>
        </p:nvSpPr>
        <p:spPr>
          <a:xfrm>
            <a:off x="0" y="-3632"/>
            <a:ext cx="9144000" cy="5147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5"/>
          <p:cNvSpPr txBox="1"/>
          <p:nvPr>
            <p:ph type="title"/>
          </p:nvPr>
        </p:nvSpPr>
        <p:spPr>
          <a:xfrm>
            <a:off x="551322" y="713072"/>
            <a:ext cx="3576155" cy="1799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6F3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18" name="Google Shape;218;p45"/>
          <p:cNvSpPr txBox="1"/>
          <p:nvPr>
            <p:ph idx="1" type="body"/>
          </p:nvPr>
        </p:nvSpPr>
        <p:spPr>
          <a:xfrm>
            <a:off x="545828" y="2501377"/>
            <a:ext cx="3581650" cy="16783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19" name="Google Shape;219;p45"/>
          <p:cNvPicPr preferRelativeResize="0"/>
          <p:nvPr/>
        </p:nvPicPr>
        <p:blipFill rotWithShape="1">
          <a:blip r:embed="rId2">
            <a:alphaModFix/>
          </a:blip>
          <a:srcRect b="0" l="17124" r="26470" t="0"/>
          <a:stretch/>
        </p:blipFill>
        <p:spPr>
          <a:xfrm>
            <a:off x="4792225" y="0"/>
            <a:ext cx="43517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96" y="4400550"/>
            <a:ext cx="2877633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Divider Slide 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/>
          <p:nvPr/>
        </p:nvSpPr>
        <p:spPr>
          <a:xfrm>
            <a:off x="0" y="-3632"/>
            <a:ext cx="9144000" cy="5147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6"/>
          <p:cNvSpPr txBox="1"/>
          <p:nvPr>
            <p:ph type="title"/>
          </p:nvPr>
        </p:nvSpPr>
        <p:spPr>
          <a:xfrm>
            <a:off x="551322" y="713072"/>
            <a:ext cx="3576155" cy="1799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F6F3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544"/>
              </a:buClr>
              <a:buSzPts val="2100"/>
              <a:buFont typeface="Lato Black"/>
              <a:buNone/>
              <a:defRPr b="0" i="0" sz="2100" u="none" cap="none" strike="noStrike">
                <a:solidFill>
                  <a:srgbClr val="33A54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25" name="Google Shape;225;p46"/>
          <p:cNvSpPr txBox="1"/>
          <p:nvPr>
            <p:ph idx="1" type="body"/>
          </p:nvPr>
        </p:nvSpPr>
        <p:spPr>
          <a:xfrm>
            <a:off x="545828" y="2501377"/>
            <a:ext cx="3581650" cy="16783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26" name="Google Shape;22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2596" y="4400550"/>
            <a:ext cx="2877633" cy="2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6"/>
          <p:cNvPicPr preferRelativeResize="0"/>
          <p:nvPr/>
        </p:nvPicPr>
        <p:blipFill rotWithShape="1">
          <a:blip r:embed="rId3">
            <a:alphaModFix/>
          </a:blip>
          <a:srcRect b="0" l="26504" r="17090" t="0"/>
          <a:stretch/>
        </p:blipFill>
        <p:spPr>
          <a:xfrm>
            <a:off x="4791037" y="0"/>
            <a:ext cx="43517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6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ample slide - plain">
  <p:cSld name="1_sample slide - plai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7"/>
          <p:cNvSpPr txBox="1"/>
          <p:nvPr>
            <p:ph idx="1" type="body"/>
          </p:nvPr>
        </p:nvSpPr>
        <p:spPr>
          <a:xfrm>
            <a:off x="534863" y="1852552"/>
            <a:ext cx="1924050" cy="15675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7"/>
          <p:cNvSpPr txBox="1"/>
          <p:nvPr>
            <p:ph idx="2" type="body"/>
          </p:nvPr>
        </p:nvSpPr>
        <p:spPr>
          <a:xfrm>
            <a:off x="2825750" y="819149"/>
            <a:ext cx="5970353" cy="3559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528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528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5279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7"/>
          <p:cNvSpPr txBox="1"/>
          <p:nvPr>
            <p:ph idx="3" type="body"/>
          </p:nvPr>
        </p:nvSpPr>
        <p:spPr>
          <a:xfrm>
            <a:off x="522988" y="973776"/>
            <a:ext cx="1924050" cy="83127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47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7B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971" y="3989625"/>
            <a:ext cx="3372725" cy="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8"/>
          <p:cNvSpPr txBox="1"/>
          <p:nvPr>
            <p:ph idx="1" type="body"/>
          </p:nvPr>
        </p:nvSpPr>
        <p:spPr>
          <a:xfrm>
            <a:off x="506941" y="510639"/>
            <a:ext cx="8043292" cy="333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ato"/>
              <a:buNone/>
              <a:defRPr b="1" i="0" sz="4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•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A3C"/>
              </a:buClr>
              <a:buSzPts val="1700"/>
              <a:buFont typeface="Lato"/>
              <a:buChar char="•"/>
              <a:defRPr b="0" i="0" sz="1700" u="none" cap="none" strike="noStrike">
                <a:solidFill>
                  <a:srgbClr val="3B3A3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9" name="Google Shape;239;p48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8.xml"/><Relationship Id="rId6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" name="Google Shape;52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3275" y="4742201"/>
            <a:ext cx="845578" cy="40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5320" y="4709160"/>
            <a:ext cx="817908" cy="401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506941" y="4800326"/>
            <a:ext cx="20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25"/>
              <a:buFont typeface="Lato"/>
              <a:buNone/>
              <a:defRPr b="0" i="0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" name="Google Shape;145;p31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ocialmediatestdrive.or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ocialmediatestdrive.org/" TargetMode="External"/><Relationship Id="rId4" Type="http://schemas.openxmlformats.org/officeDocument/2006/relationships/hyperlink" Target="mailto:socialmediatestdrive@gmail.com" TargetMode="External"/><Relationship Id="rId5" Type="http://schemas.openxmlformats.org/officeDocument/2006/relationships/hyperlink" Target="mailto:ald17@cornell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mmonsensemedia.org/social-media-social-life-infographic" TargetMode="External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hyperlink" Target="https://www.commonsensemedia.org/research/tweens-teens-tech-and-mental-health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/>
          <p:nvPr/>
        </p:nvSpPr>
        <p:spPr>
          <a:xfrm>
            <a:off x="0" y="0"/>
            <a:ext cx="9144000" cy="46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49"/>
          <p:cNvPicPr preferRelativeResize="0"/>
          <p:nvPr/>
        </p:nvPicPr>
        <p:blipFill rotWithShape="1">
          <a:blip r:embed="rId3">
            <a:alphaModFix/>
          </a:blip>
          <a:srcRect b="1541" l="0" r="0" t="1531"/>
          <a:stretch/>
        </p:blipFill>
        <p:spPr>
          <a:xfrm>
            <a:off x="0" y="13"/>
            <a:ext cx="9143997" cy="465327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9"/>
          <p:cNvSpPr/>
          <p:nvPr/>
        </p:nvSpPr>
        <p:spPr>
          <a:xfrm>
            <a:off x="3982550" y="3424100"/>
            <a:ext cx="5161200" cy="114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2743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Discover Social Media TestDrive!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/>
          <p:nvPr/>
        </p:nvSpPr>
        <p:spPr>
          <a:xfrm>
            <a:off x="0" y="8244"/>
            <a:ext cx="9144000" cy="465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8"/>
          <p:cNvSpPr txBox="1"/>
          <p:nvPr/>
        </p:nvSpPr>
        <p:spPr>
          <a:xfrm>
            <a:off x="4267200" y="1312053"/>
            <a:ext cx="45201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Lato"/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Makes TestDrive Engaging and Safe?</a:t>
            </a:r>
            <a:endParaRPr/>
          </a:p>
        </p:txBody>
      </p:sp>
      <p:cxnSp>
        <p:nvCxnSpPr>
          <p:cNvPr id="335" name="Google Shape;335;p58"/>
          <p:cNvCxnSpPr/>
          <p:nvPr/>
        </p:nvCxnSpPr>
        <p:spPr>
          <a:xfrm>
            <a:off x="4267201" y="1220925"/>
            <a:ext cx="429768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58"/>
          <p:cNvCxnSpPr/>
          <p:nvPr/>
        </p:nvCxnSpPr>
        <p:spPr>
          <a:xfrm>
            <a:off x="4267201" y="3770175"/>
            <a:ext cx="429768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58"/>
          <p:cNvSpPr/>
          <p:nvPr/>
        </p:nvSpPr>
        <p:spPr>
          <a:xfrm>
            <a:off x="0" y="-37223"/>
            <a:ext cx="9144000" cy="972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58"/>
          <p:cNvPicPr preferRelativeResize="0"/>
          <p:nvPr/>
        </p:nvPicPr>
        <p:blipFill rotWithShape="1">
          <a:blip r:embed="rId3">
            <a:alphaModFix/>
          </a:blip>
          <a:srcRect b="13111" l="0" r="0" t="0"/>
          <a:stretch/>
        </p:blipFill>
        <p:spPr>
          <a:xfrm>
            <a:off x="902762" y="237995"/>
            <a:ext cx="2602438" cy="4417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58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0" name="Google Shape;340;p58"/>
          <p:cNvPicPr preferRelativeResize="0"/>
          <p:nvPr/>
        </p:nvPicPr>
        <p:blipFill rotWithShape="1">
          <a:blip r:embed="rId4">
            <a:alphaModFix/>
          </a:blip>
          <a:srcRect b="-14177" l="1918" r="3096" t="-1939"/>
          <a:stretch/>
        </p:blipFill>
        <p:spPr>
          <a:xfrm>
            <a:off x="1217151" y="1040825"/>
            <a:ext cx="1973626" cy="362825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8"/>
          <p:cNvSpPr txBox="1"/>
          <p:nvPr/>
        </p:nvSpPr>
        <p:spPr>
          <a:xfrm>
            <a:off x="4281275" y="1985250"/>
            <a:ext cx="42075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Instagram-like timeline which includes: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‘Bot’ (fake) users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Scripted interactions and content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Learners can post, comment, like, etc.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connected to the wider internet (no information is saved)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2857500" y="602525"/>
            <a:ext cx="59385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274300" spcFirstLastPara="1" rIns="182875" wrap="square" tIns="182875">
            <a:no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Char char="☐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Solidify students’ understanding of key digital citizenship terms and concepts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Char char="☐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Introduce students to a common social media interface and features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Noto Sans Symbols"/>
              <a:buChar char="☐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Allow students to practice prosocial behaviors in an interactive setting 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59"/>
          <p:cNvSpPr txBox="1"/>
          <p:nvPr/>
        </p:nvSpPr>
        <p:spPr>
          <a:xfrm>
            <a:off x="348475" y="0"/>
            <a:ext cx="1965300" cy="4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TestDrive: Educational Goals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60"/>
          <p:cNvCxnSpPr/>
          <p:nvPr/>
        </p:nvCxnSpPr>
        <p:spPr>
          <a:xfrm>
            <a:off x="1720506" y="1669976"/>
            <a:ext cx="0" cy="2452586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p60"/>
          <p:cNvSpPr txBox="1"/>
          <p:nvPr>
            <p:ph type="title"/>
          </p:nvPr>
        </p:nvSpPr>
        <p:spPr>
          <a:xfrm>
            <a:off x="0" y="570267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TestDrive Modules at a Glance</a:t>
            </a:r>
            <a:endParaRPr/>
          </a:p>
        </p:txBody>
      </p:sp>
      <p:sp>
        <p:nvSpPr>
          <p:cNvPr id="357" name="Google Shape;357;p60"/>
          <p:cNvSpPr txBox="1"/>
          <p:nvPr/>
        </p:nvSpPr>
        <p:spPr>
          <a:xfrm>
            <a:off x="2323248" y="1315192"/>
            <a:ext cx="57162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Tutorial: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Objectives, terms, definitions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8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60"/>
          <p:cNvSpPr/>
          <p:nvPr/>
        </p:nvSpPr>
        <p:spPr>
          <a:xfrm>
            <a:off x="1519529" y="1315200"/>
            <a:ext cx="428100" cy="42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Lato"/>
              <a:buNone/>
            </a:pPr>
            <a:r>
              <a:rPr b="1" i="0" lang="en" sz="2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sp>
        <p:nvSpPr>
          <p:cNvPr id="359" name="Google Shape;359;p60"/>
          <p:cNvSpPr/>
          <p:nvPr/>
        </p:nvSpPr>
        <p:spPr>
          <a:xfrm>
            <a:off x="1519529" y="2235282"/>
            <a:ext cx="428100" cy="428100"/>
          </a:xfrm>
          <a:prstGeom prst="ellipse">
            <a:avLst/>
          </a:prstGeom>
          <a:solidFill>
            <a:srgbClr val="3CB5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Lato"/>
              <a:buNone/>
            </a:pPr>
            <a:r>
              <a:rPr b="1" i="0" lang="en" sz="2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sp>
        <p:nvSpPr>
          <p:cNvPr id="360" name="Google Shape;360;p60"/>
          <p:cNvSpPr/>
          <p:nvPr/>
        </p:nvSpPr>
        <p:spPr>
          <a:xfrm>
            <a:off x="1519529" y="3155364"/>
            <a:ext cx="427992" cy="42799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Lato"/>
              <a:buNone/>
            </a:pPr>
            <a:r>
              <a:rPr b="1" i="0" lang="en" sz="2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sp>
        <p:nvSpPr>
          <p:cNvPr id="361" name="Google Shape;361;p60"/>
          <p:cNvSpPr txBox="1"/>
          <p:nvPr/>
        </p:nvSpPr>
        <p:spPr>
          <a:xfrm>
            <a:off x="2323250" y="2274988"/>
            <a:ext cx="6392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Guided Activity: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a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ppropriate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behaviors and actions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60"/>
          <p:cNvSpPr txBox="1"/>
          <p:nvPr/>
        </p:nvSpPr>
        <p:spPr>
          <a:xfrm>
            <a:off x="2323250" y="4122550"/>
            <a:ext cx="5835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Reflection: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Reflect on engagement with the timeline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60"/>
          <p:cNvSpPr/>
          <p:nvPr/>
        </p:nvSpPr>
        <p:spPr>
          <a:xfrm>
            <a:off x="1519529" y="4075346"/>
            <a:ext cx="428100" cy="42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Lato"/>
              <a:buNone/>
            </a:pPr>
            <a:r>
              <a:rPr b="1" i="0" lang="en" sz="2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/>
          </a:p>
        </p:txBody>
      </p:sp>
      <p:sp>
        <p:nvSpPr>
          <p:cNvPr id="364" name="Google Shape;364;p60"/>
          <p:cNvSpPr txBox="1"/>
          <p:nvPr/>
        </p:nvSpPr>
        <p:spPr>
          <a:xfrm>
            <a:off x="2323250" y="3155375"/>
            <a:ext cx="6392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Lato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Free-Play: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Practice without aids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/>
          <p:nvPr>
            <p:ph idx="1" type="body"/>
          </p:nvPr>
        </p:nvSpPr>
        <p:spPr>
          <a:xfrm>
            <a:off x="550341" y="749689"/>
            <a:ext cx="80433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Ups and Downs of Social Media</a:t>
            </a:r>
            <a:endParaRPr b="1" sz="6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Access through: </a:t>
            </a:r>
            <a:r>
              <a:rPr b="1" lang="en" sz="3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https://socialmediatestdrive.org</a:t>
            </a:r>
            <a:r>
              <a:rPr b="1" lang="en" sz="3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 txBox="1"/>
          <p:nvPr>
            <p:ph idx="1" type="body"/>
          </p:nvPr>
        </p:nvSpPr>
        <p:spPr>
          <a:xfrm>
            <a:off x="2890725" y="720100"/>
            <a:ext cx="5718900" cy="22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In-class activity led by an educator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Before module: pre-teaching of concepts (optional)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Students work through a module individually or in pairs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After module: in-class group discussion of reflection questions</a:t>
            </a:r>
            <a:endParaRPr sz="1600"/>
          </a:p>
        </p:txBody>
      </p:sp>
      <p:sp>
        <p:nvSpPr>
          <p:cNvPr id="376" name="Google Shape;376;p62"/>
          <p:cNvSpPr txBox="1"/>
          <p:nvPr/>
        </p:nvSpPr>
        <p:spPr>
          <a:xfrm>
            <a:off x="3324525" y="3394700"/>
            <a:ext cx="49734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 TestDrive modules can be completed along with Common Sense Education lessons.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62"/>
          <p:cNvSpPr txBox="1"/>
          <p:nvPr/>
        </p:nvSpPr>
        <p:spPr>
          <a:xfrm>
            <a:off x="191050" y="0"/>
            <a:ext cx="2475900" cy="4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Suggested Implementation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3"/>
          <p:cNvSpPr txBox="1"/>
          <p:nvPr>
            <p:ph idx="1" type="body"/>
          </p:nvPr>
        </p:nvSpPr>
        <p:spPr>
          <a:xfrm>
            <a:off x="2902700" y="1278525"/>
            <a:ext cx="5718900" cy="23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Educators facilitate in-person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Young people do activity on their own and talk about it online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Parents/caregivers and youth complete modules together at home </a:t>
            </a:r>
            <a:endParaRPr sz="1600"/>
          </a:p>
        </p:txBody>
      </p:sp>
      <p:sp>
        <p:nvSpPr>
          <p:cNvPr id="384" name="Google Shape;384;p63"/>
          <p:cNvSpPr txBox="1"/>
          <p:nvPr/>
        </p:nvSpPr>
        <p:spPr>
          <a:xfrm>
            <a:off x="348475" y="0"/>
            <a:ext cx="2166300" cy="4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Implementing in Youth Programs 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64"/>
          <p:cNvGrpSpPr/>
          <p:nvPr/>
        </p:nvGrpSpPr>
        <p:grpSpPr>
          <a:xfrm>
            <a:off x="0" y="0"/>
            <a:ext cx="9903415" cy="4655400"/>
            <a:chOff x="0" y="0"/>
            <a:chExt cx="9903415" cy="4655400"/>
          </a:xfrm>
        </p:grpSpPr>
        <p:sp>
          <p:nvSpPr>
            <p:cNvPr id="390" name="Google Shape;390;p64"/>
            <p:cNvSpPr/>
            <p:nvPr/>
          </p:nvSpPr>
          <p:spPr>
            <a:xfrm>
              <a:off x="0" y="0"/>
              <a:ext cx="9144000" cy="465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25"/>
                <a:buFont typeface="Arial"/>
                <a:buNone/>
              </a:pPr>
              <a:r>
                <a:rPr b="0" i="0" lang="en" sz="525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`</a:t>
              </a:r>
              <a:endParaRPr/>
            </a:p>
          </p:txBody>
        </p:sp>
        <p:pic>
          <p:nvPicPr>
            <p:cNvPr id="391" name="Google Shape;391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1215" y="565904"/>
              <a:ext cx="6142200" cy="3682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64"/>
          <p:cNvSpPr txBox="1"/>
          <p:nvPr/>
        </p:nvSpPr>
        <p:spPr>
          <a:xfrm>
            <a:off x="528600" y="1455425"/>
            <a:ext cx="3281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Family Engagement Tool</a:t>
            </a:r>
            <a:endParaRPr b="1"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3" name="Google Shape;393;p64"/>
          <p:cNvCxnSpPr/>
          <p:nvPr/>
        </p:nvCxnSpPr>
        <p:spPr>
          <a:xfrm>
            <a:off x="609600" y="1220925"/>
            <a:ext cx="30267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64"/>
          <p:cNvCxnSpPr/>
          <p:nvPr/>
        </p:nvCxnSpPr>
        <p:spPr>
          <a:xfrm>
            <a:off x="609600" y="3770175"/>
            <a:ext cx="30267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5" name="Google Shape;395;p64"/>
          <p:cNvPicPr preferRelativeResize="0"/>
          <p:nvPr/>
        </p:nvPicPr>
        <p:blipFill rotWithShape="1">
          <a:blip r:embed="rId4">
            <a:alphaModFix/>
          </a:blip>
          <a:srcRect b="-9963" l="0" r="13081" t="-4035"/>
          <a:stretch/>
        </p:blipFill>
        <p:spPr>
          <a:xfrm>
            <a:off x="4504000" y="866238"/>
            <a:ext cx="4640221" cy="2922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64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64"/>
          <p:cNvSpPr txBox="1"/>
          <p:nvPr/>
        </p:nvSpPr>
        <p:spPr>
          <a:xfrm>
            <a:off x="528376" y="2459750"/>
            <a:ext cx="3281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good resource to engage parents and to encourage a whole-community implementation of Digital Citizenship.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5"/>
          <p:cNvSpPr txBox="1"/>
          <p:nvPr>
            <p:ph idx="2" type="body"/>
          </p:nvPr>
        </p:nvSpPr>
        <p:spPr>
          <a:xfrm>
            <a:off x="2825750" y="819149"/>
            <a:ext cx="59703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Building the evidence for TestDrive’s effectiveness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3 upcoming studies: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87350" lvl="0" marL="1028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30-45 minute survey (Jan 2021)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87350" lvl="0" marL="1028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Complete 4 modules &amp; surveys across 4 weeks (Feb 2021)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87350" lvl="0" marL="1028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Complete 4 modules, surveys, &amp; follow up across 5-6 weeks  (Apr/May 2021)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✓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Please contact Amanda Purington ald17@cornell.edu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5"/>
          <p:cNvSpPr txBox="1"/>
          <p:nvPr>
            <p:ph idx="3" type="body"/>
          </p:nvPr>
        </p:nvSpPr>
        <p:spPr>
          <a:xfrm>
            <a:off x="523000" y="661300"/>
            <a:ext cx="1923900" cy="3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Involved: Research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6"/>
          <p:cNvSpPr txBox="1"/>
          <p:nvPr>
            <p:ph idx="1" type="body"/>
          </p:nvPr>
        </p:nvSpPr>
        <p:spPr>
          <a:xfrm>
            <a:off x="550341" y="902089"/>
            <a:ext cx="80433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 sz="7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/>
          <p:nvPr>
            <p:ph idx="2" type="body"/>
          </p:nvPr>
        </p:nvSpPr>
        <p:spPr>
          <a:xfrm>
            <a:off x="2825750" y="1366700"/>
            <a:ext cx="6318300" cy="30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57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●"/>
            </a:pPr>
            <a:r>
              <a:rPr lang="en"/>
              <a:t>Website: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https://socialmediatestdrive.org/</a:t>
            </a:r>
            <a:endParaRPr/>
          </a:p>
          <a:p>
            <a:pPr indent="-3657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●"/>
            </a:pPr>
            <a:r>
              <a:rPr lang="en"/>
              <a:t>Contact us: </a:t>
            </a:r>
            <a:r>
              <a:rPr lang="en" u="sng">
                <a:solidFill>
                  <a:schemeClr val="hlink"/>
                </a:solidFill>
                <a:hlinkClick r:id="rId4"/>
              </a:rPr>
              <a:t>socialmediatestdrive@gmail.com</a:t>
            </a:r>
            <a:endParaRPr/>
          </a:p>
          <a:p>
            <a:pPr indent="-3657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●"/>
            </a:pPr>
            <a:r>
              <a:rPr lang="en"/>
              <a:t>For research participation: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ald17@cornell.edu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Thank you!!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7"/>
          <p:cNvSpPr txBox="1"/>
          <p:nvPr>
            <p:ph idx="3" type="body"/>
          </p:nvPr>
        </p:nvSpPr>
        <p:spPr>
          <a:xfrm>
            <a:off x="523000" y="661300"/>
            <a:ext cx="1923900" cy="3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and Contact Info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/>
          <p:nvPr/>
        </p:nvSpPr>
        <p:spPr>
          <a:xfrm>
            <a:off x="0" y="0"/>
            <a:ext cx="9144000" cy="466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0"/>
          <p:cNvSpPr txBox="1"/>
          <p:nvPr>
            <p:ph idx="1" type="body"/>
          </p:nvPr>
        </p:nvSpPr>
        <p:spPr>
          <a:xfrm>
            <a:off x="1807725" y="155550"/>
            <a:ext cx="41466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b="1" lang="en" sz="2400">
                <a:solidFill>
                  <a:schemeClr val="lt1"/>
                </a:solidFill>
              </a:rPr>
              <a:t>Yoon Hyung Choi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</a:pPr>
            <a:r>
              <a:rPr i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Postdoctoral Research Associate</a:t>
            </a:r>
            <a:br>
              <a:rPr b="0" i="1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 Lab, Cornell University</a:t>
            </a:r>
            <a:r>
              <a:rPr b="1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/>
          </a:p>
        </p:txBody>
      </p:sp>
      <p:pic>
        <p:nvPicPr>
          <p:cNvPr id="253" name="Google Shape;253;p50"/>
          <p:cNvPicPr preferRelativeResize="0"/>
          <p:nvPr/>
        </p:nvPicPr>
        <p:blipFill rotWithShape="1">
          <a:blip r:embed="rId3">
            <a:alphaModFix/>
          </a:blip>
          <a:srcRect b="3148" l="0" r="0" t="3148"/>
          <a:stretch/>
        </p:blipFill>
        <p:spPr>
          <a:xfrm>
            <a:off x="169425" y="54000"/>
            <a:ext cx="1638300" cy="164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4" name="Google Shape;254;p50"/>
          <p:cNvSpPr txBox="1"/>
          <p:nvPr>
            <p:ph idx="2" type="body"/>
          </p:nvPr>
        </p:nvSpPr>
        <p:spPr>
          <a:xfrm>
            <a:off x="3321000" y="1698600"/>
            <a:ext cx="41466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b="1" lang="en" sz="2400">
                <a:solidFill>
                  <a:schemeClr val="lt1"/>
                </a:solidFill>
              </a:rPr>
              <a:t>Amanda Purington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</a:pPr>
            <a:r>
              <a:rPr i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Director of Evaluation and Research</a:t>
            </a:r>
            <a:br>
              <a:rPr b="0" i="1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 for Youth</a:t>
            </a:r>
            <a:endParaRPr sz="1800"/>
          </a:p>
        </p:txBody>
      </p:sp>
      <p:sp>
        <p:nvSpPr>
          <p:cNvPr id="255" name="Google Shape;255;p50"/>
          <p:cNvSpPr txBox="1"/>
          <p:nvPr>
            <p:ph idx="3" type="body"/>
          </p:nvPr>
        </p:nvSpPr>
        <p:spPr>
          <a:xfrm>
            <a:off x="4959300" y="3205500"/>
            <a:ext cx="41466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r>
              <a:rPr b="1" lang="en" sz="2400">
                <a:solidFill>
                  <a:schemeClr val="lt1"/>
                </a:solidFill>
              </a:rPr>
              <a:t>Ellen Zou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</a:pPr>
            <a:r>
              <a:rPr i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Postdoctoral Research Associate</a:t>
            </a:r>
            <a:br>
              <a:rPr b="0" i="1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 Lab, Cornell University</a:t>
            </a:r>
            <a:r>
              <a:rPr b="1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/>
          </a:p>
        </p:txBody>
      </p:sp>
      <p:pic>
        <p:nvPicPr>
          <p:cNvPr id="256" name="Google Shape;256;p50"/>
          <p:cNvPicPr preferRelativeResize="0"/>
          <p:nvPr/>
        </p:nvPicPr>
        <p:blipFill rotWithShape="1">
          <a:blip r:embed="rId4">
            <a:alphaModFix/>
          </a:blip>
          <a:srcRect b="24887" l="2588" r="2597" t="4003"/>
          <a:stretch/>
        </p:blipFill>
        <p:spPr>
          <a:xfrm>
            <a:off x="3321000" y="3107100"/>
            <a:ext cx="1638300" cy="163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7" name="Google Shape;257;p50"/>
          <p:cNvPicPr preferRelativeResize="0"/>
          <p:nvPr/>
        </p:nvPicPr>
        <p:blipFill rotWithShape="1">
          <a:blip r:embed="rId5">
            <a:alphaModFix/>
          </a:blip>
          <a:srcRect b="39202" l="24904" r="32046" t="3196"/>
          <a:stretch/>
        </p:blipFill>
        <p:spPr>
          <a:xfrm>
            <a:off x="1676400" y="1597050"/>
            <a:ext cx="1644600" cy="164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/>
          <p:nvPr/>
        </p:nvSpPr>
        <p:spPr>
          <a:xfrm>
            <a:off x="1232100" y="3623492"/>
            <a:ext cx="16347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Lato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 TestDrive Walkthrough</a:t>
            </a:r>
            <a:endParaRPr/>
          </a:p>
        </p:txBody>
      </p:sp>
      <p:sp>
        <p:nvSpPr>
          <p:cNvPr id="264" name="Google Shape;264;p51"/>
          <p:cNvSpPr txBox="1"/>
          <p:nvPr/>
        </p:nvSpPr>
        <p:spPr>
          <a:xfrm>
            <a:off x="1232100" y="1092775"/>
            <a:ext cx="173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Lato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Trends of Social Media Use</a:t>
            </a:r>
            <a:endParaRPr/>
          </a:p>
        </p:txBody>
      </p:sp>
      <p:sp>
        <p:nvSpPr>
          <p:cNvPr id="265" name="Google Shape;265;p51"/>
          <p:cNvSpPr txBox="1"/>
          <p:nvPr/>
        </p:nvSpPr>
        <p:spPr>
          <a:xfrm>
            <a:off x="1232100" y="2331075"/>
            <a:ext cx="1417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Lato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History and Research Behind TestDrive</a:t>
            </a:r>
            <a:endParaRPr/>
          </a:p>
        </p:txBody>
      </p:sp>
      <p:sp>
        <p:nvSpPr>
          <p:cNvPr id="266" name="Google Shape;266;p51"/>
          <p:cNvSpPr txBox="1"/>
          <p:nvPr/>
        </p:nvSpPr>
        <p:spPr>
          <a:xfrm>
            <a:off x="576283" y="2203201"/>
            <a:ext cx="534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Lato"/>
              <a:buNone/>
            </a:pPr>
            <a:r>
              <a:rPr b="0" i="0" lang="en" sz="52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p51"/>
          <p:cNvSpPr txBox="1"/>
          <p:nvPr/>
        </p:nvSpPr>
        <p:spPr>
          <a:xfrm>
            <a:off x="576283" y="3495638"/>
            <a:ext cx="534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Lato"/>
              <a:buNone/>
            </a:pPr>
            <a:r>
              <a:rPr b="0" i="0" lang="en" sz="52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51"/>
          <p:cNvSpPr txBox="1"/>
          <p:nvPr/>
        </p:nvSpPr>
        <p:spPr>
          <a:xfrm>
            <a:off x="576283" y="907533"/>
            <a:ext cx="534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Lato"/>
              <a:buNone/>
            </a:pPr>
            <a:r>
              <a:rPr b="0" i="0" lang="en" sz="52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9" name="Google Shape;269;p51"/>
          <p:cNvPicPr preferRelativeResize="0"/>
          <p:nvPr/>
        </p:nvPicPr>
        <p:blipFill rotWithShape="1">
          <a:blip r:embed="rId3">
            <a:alphaModFix/>
          </a:blip>
          <a:srcRect b="8191" l="21606" r="38944" t="1499"/>
          <a:stretch/>
        </p:blipFill>
        <p:spPr>
          <a:xfrm>
            <a:off x="5791200" y="0"/>
            <a:ext cx="33700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1"/>
          <p:cNvSpPr txBox="1"/>
          <p:nvPr/>
        </p:nvSpPr>
        <p:spPr>
          <a:xfrm>
            <a:off x="3670500" y="1092775"/>
            <a:ext cx="173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Lato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TestDrive Implementation</a:t>
            </a:r>
            <a:endParaRPr/>
          </a:p>
        </p:txBody>
      </p:sp>
      <p:sp>
        <p:nvSpPr>
          <p:cNvPr id="271" name="Google Shape;271;p51"/>
          <p:cNvSpPr txBox="1"/>
          <p:nvPr/>
        </p:nvSpPr>
        <p:spPr>
          <a:xfrm>
            <a:off x="3718325" y="3781157"/>
            <a:ext cx="14175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Lato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/>
          </a:p>
        </p:txBody>
      </p:sp>
      <p:sp>
        <p:nvSpPr>
          <p:cNvPr id="272" name="Google Shape;272;p51"/>
          <p:cNvSpPr txBox="1"/>
          <p:nvPr/>
        </p:nvSpPr>
        <p:spPr>
          <a:xfrm>
            <a:off x="3081875" y="2203188"/>
            <a:ext cx="534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Lato"/>
              <a:buNone/>
            </a:pPr>
            <a:r>
              <a:rPr b="0" i="0" lang="en" sz="52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51"/>
          <p:cNvSpPr txBox="1"/>
          <p:nvPr/>
        </p:nvSpPr>
        <p:spPr>
          <a:xfrm>
            <a:off x="3081875" y="907521"/>
            <a:ext cx="534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Lato"/>
              <a:buNone/>
            </a:pPr>
            <a:r>
              <a:rPr b="0" i="0" lang="en" sz="52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p51"/>
          <p:cNvSpPr txBox="1"/>
          <p:nvPr/>
        </p:nvSpPr>
        <p:spPr>
          <a:xfrm>
            <a:off x="3081863" y="3481138"/>
            <a:ext cx="534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13"/>
              <a:buFont typeface="Lato"/>
              <a:buNone/>
            </a:pPr>
            <a:r>
              <a:rPr lang="en" sz="52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3718325" y="2256150"/>
            <a:ext cx="1971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Lato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Getting Involved: Research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2"/>
          <p:cNvSpPr txBox="1"/>
          <p:nvPr/>
        </p:nvSpPr>
        <p:spPr>
          <a:xfrm>
            <a:off x="515400" y="0"/>
            <a:ext cx="1923000" cy="46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Teens and Social Media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52"/>
          <p:cNvSpPr txBox="1"/>
          <p:nvPr/>
        </p:nvSpPr>
        <p:spPr>
          <a:xfrm>
            <a:off x="3416950" y="3613425"/>
            <a:ext cx="4611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Social Media, Social Life: Teens Reveal Their Experiences (2018)</a:t>
            </a:r>
            <a:endParaRPr sz="10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84" name="Google Shape;2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500" y="992713"/>
            <a:ext cx="4611251" cy="26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>
            <p:ph type="title"/>
          </p:nvPr>
        </p:nvSpPr>
        <p:spPr>
          <a:xfrm>
            <a:off x="2841900" y="524150"/>
            <a:ext cx="34602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Risks and Opportunities of Social Media 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74" y="1685944"/>
            <a:ext cx="8505851" cy="17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/>
        </p:nvSpPr>
        <p:spPr>
          <a:xfrm>
            <a:off x="238500" y="3405975"/>
            <a:ext cx="8586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Tweens, Teens, Tech, and Mental Health: Coming of Age in an  Increasingly Digital, Uncertain, and Unequal World</a:t>
            </a:r>
            <a:r>
              <a:rPr lang="en" sz="1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, Common Sense Media (2020)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54"/>
          <p:cNvGrpSpPr/>
          <p:nvPr/>
        </p:nvGrpSpPr>
        <p:grpSpPr>
          <a:xfrm>
            <a:off x="0" y="0"/>
            <a:ext cx="9903413" cy="4655400"/>
            <a:chOff x="0" y="0"/>
            <a:chExt cx="9903413" cy="4655400"/>
          </a:xfrm>
        </p:grpSpPr>
        <p:sp>
          <p:nvSpPr>
            <p:cNvPr id="297" name="Google Shape;297;p54"/>
            <p:cNvSpPr/>
            <p:nvPr/>
          </p:nvSpPr>
          <p:spPr>
            <a:xfrm>
              <a:off x="0" y="0"/>
              <a:ext cx="9144000" cy="465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25"/>
                <a:buFont typeface="Arial"/>
                <a:buNone/>
              </a:pPr>
              <a:r>
                <a:rPr b="0" i="0" lang="en" sz="525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`</a:t>
              </a:r>
              <a:endParaRPr/>
            </a:p>
          </p:txBody>
        </p:sp>
        <p:pic>
          <p:nvPicPr>
            <p:cNvPr id="298" name="Google Shape;298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1215" y="565904"/>
              <a:ext cx="6142198" cy="3682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54"/>
          <p:cNvSpPr txBox="1"/>
          <p:nvPr/>
        </p:nvSpPr>
        <p:spPr>
          <a:xfrm>
            <a:off x="528600" y="1455425"/>
            <a:ext cx="32814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Lato"/>
              <a:buNone/>
            </a:pPr>
            <a:r>
              <a:rPr b="1"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Social Media TestDrive</a:t>
            </a:r>
            <a:endParaRPr/>
          </a:p>
        </p:txBody>
      </p:sp>
      <p:cxnSp>
        <p:nvCxnSpPr>
          <p:cNvPr id="300" name="Google Shape;300;p54"/>
          <p:cNvCxnSpPr/>
          <p:nvPr/>
        </p:nvCxnSpPr>
        <p:spPr>
          <a:xfrm>
            <a:off x="609600" y="122092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54"/>
          <p:cNvCxnSpPr/>
          <p:nvPr/>
        </p:nvCxnSpPr>
        <p:spPr>
          <a:xfrm>
            <a:off x="609600" y="3770175"/>
            <a:ext cx="302676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2" name="Google Shape;302;p54"/>
          <p:cNvPicPr preferRelativeResize="0"/>
          <p:nvPr/>
        </p:nvPicPr>
        <p:blipFill rotWithShape="1">
          <a:blip r:embed="rId4">
            <a:alphaModFix/>
          </a:blip>
          <a:srcRect b="-6561" l="0" r="0" t="-6573"/>
          <a:stretch/>
        </p:blipFill>
        <p:spPr>
          <a:xfrm>
            <a:off x="4504000" y="866238"/>
            <a:ext cx="4640220" cy="2922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54"/>
          <p:cNvCxnSpPr/>
          <p:nvPr/>
        </p:nvCxnSpPr>
        <p:spPr>
          <a:xfrm rot="10800000">
            <a:off x="0" y="4669063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54"/>
          <p:cNvSpPr txBox="1"/>
          <p:nvPr/>
        </p:nvSpPr>
        <p:spPr>
          <a:xfrm>
            <a:off x="528376" y="2459750"/>
            <a:ext cx="3281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 educational tool that allows students to learn key digital citizenship topics by interacting with a social media simulation.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35"/>
              <a:buFont typeface="Noto Sans Symbols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5"/>
          <p:cNvSpPr/>
          <p:nvPr/>
        </p:nvSpPr>
        <p:spPr>
          <a:xfrm>
            <a:off x="2951896" y="857250"/>
            <a:ext cx="5844300" cy="329294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274300" spcFirstLastPara="1" rIns="182875" wrap="square" tIns="18287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✓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Practice in a social media </a:t>
            </a: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simulation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✓"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 modules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focused on  specific digital citizenship topics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✓"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20 - 25 minutes 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complete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 individually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 of a class activity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348475" y="0"/>
            <a:ext cx="1965300" cy="4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</a:t>
            </a: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 Social Media TestDrive?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5" y="269425"/>
            <a:ext cx="2057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6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35"/>
              <a:buFont typeface="Noto Sans Symbols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6"/>
          <p:cNvSpPr txBox="1"/>
          <p:nvPr>
            <p:ph idx="1" type="body"/>
          </p:nvPr>
        </p:nvSpPr>
        <p:spPr>
          <a:xfrm>
            <a:off x="2902700" y="1410799"/>
            <a:ext cx="5718900" cy="27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From conversations with youth development educators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en" sz="1600"/>
              <a:t>Adaptation of a </a:t>
            </a:r>
            <a:r>
              <a:rPr i="1" lang="en" sz="1600"/>
              <a:t>social media simulation</a:t>
            </a:r>
            <a:r>
              <a:rPr lang="en" sz="1600"/>
              <a:t> research platform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Experimentation &amp; learning in a safe, realistic environment</a:t>
            </a:r>
            <a:endParaRPr sz="1600"/>
          </a:p>
        </p:txBody>
      </p:sp>
      <p:sp>
        <p:nvSpPr>
          <p:cNvPr id="320" name="Google Shape;320;p56"/>
          <p:cNvSpPr txBox="1"/>
          <p:nvPr/>
        </p:nvSpPr>
        <p:spPr>
          <a:xfrm>
            <a:off x="348475" y="0"/>
            <a:ext cx="1965300" cy="4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Was TestDrive Developed?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/>
          <p:nvPr/>
        </p:nvSpPr>
        <p:spPr>
          <a:xfrm>
            <a:off x="2667000" y="0"/>
            <a:ext cx="6477000" cy="46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35"/>
              <a:buFont typeface="Noto Sans Symbols"/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7"/>
          <p:cNvSpPr txBox="1"/>
          <p:nvPr/>
        </p:nvSpPr>
        <p:spPr>
          <a:xfrm>
            <a:off x="376350" y="0"/>
            <a:ext cx="2057100" cy="46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Makes TestDrive Unique?</a:t>
            </a:r>
            <a:endParaRPr/>
          </a:p>
        </p:txBody>
      </p:sp>
      <p:sp>
        <p:nvSpPr>
          <p:cNvPr id="328" name="Google Shape;328;p57"/>
          <p:cNvSpPr/>
          <p:nvPr/>
        </p:nvSpPr>
        <p:spPr>
          <a:xfrm>
            <a:off x="2857500" y="984625"/>
            <a:ext cx="59385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274300" spcFirstLastPara="1" rIns="182875" wrap="square" tIns="182875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Char char="✓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Co-developed by Common Sense Education and the Cornell Social Media Lab</a:t>
            </a: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Char char="✓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Uses </a:t>
            </a: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experiential learning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foster an understanding of digital citizenship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Char char="✓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Allows students to engage with </a:t>
            </a: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digital dilemmas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a safe and private environment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Merriweather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mon Sense Education 2018 Theme">
  <a:themeElements>
    <a:clrScheme name="Custom 14">
      <a:dk1>
        <a:srgbClr val="249910"/>
      </a:dk1>
      <a:lt1>
        <a:srgbClr val="3A3A3A"/>
      </a:lt1>
      <a:dk2>
        <a:srgbClr val="535353"/>
      </a:dk2>
      <a:lt2>
        <a:srgbClr val="F1F3EF"/>
      </a:lt2>
      <a:accent1>
        <a:srgbClr val="006900"/>
      </a:accent1>
      <a:accent2>
        <a:srgbClr val="5FCC46"/>
      </a:accent2>
      <a:accent3>
        <a:srgbClr val="FF8855"/>
      </a:accent3>
      <a:accent4>
        <a:srgbClr val="049FA3"/>
      </a:accent4>
      <a:accent5>
        <a:srgbClr val="F13D7B"/>
      </a:accent5>
      <a:accent6>
        <a:srgbClr val="FFFFFF"/>
      </a:accent6>
      <a:hlink>
        <a:srgbClr val="413EE1"/>
      </a:hlink>
      <a:folHlink>
        <a:srgbClr val="7948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mmon Sense Education 2018 Theme">
  <a:themeElements>
    <a:clrScheme name="Custom 14">
      <a:dk1>
        <a:srgbClr val="249910"/>
      </a:dk1>
      <a:lt1>
        <a:srgbClr val="3A3A3A"/>
      </a:lt1>
      <a:dk2>
        <a:srgbClr val="535353"/>
      </a:dk2>
      <a:lt2>
        <a:srgbClr val="F1F3EF"/>
      </a:lt2>
      <a:accent1>
        <a:srgbClr val="006900"/>
      </a:accent1>
      <a:accent2>
        <a:srgbClr val="5FCC46"/>
      </a:accent2>
      <a:accent3>
        <a:srgbClr val="FF8855"/>
      </a:accent3>
      <a:accent4>
        <a:srgbClr val="049FA3"/>
      </a:accent4>
      <a:accent5>
        <a:srgbClr val="F13D7B"/>
      </a:accent5>
      <a:accent6>
        <a:srgbClr val="FFFFFF"/>
      </a:accent6>
      <a:hlink>
        <a:srgbClr val="413EE1"/>
      </a:hlink>
      <a:folHlink>
        <a:srgbClr val="7948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